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0"/>
  </p:notesMasterIdLst>
  <p:handoutMasterIdLst>
    <p:handoutMasterId r:id="rId11"/>
  </p:handoutMasterIdLst>
  <p:sldIdLst>
    <p:sldId id="256" r:id="rId2"/>
    <p:sldId id="766" r:id="rId3"/>
    <p:sldId id="767" r:id="rId4"/>
    <p:sldId id="734" r:id="rId5"/>
    <p:sldId id="301" r:id="rId6"/>
    <p:sldId id="777" r:id="rId7"/>
    <p:sldId id="491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654FF7D-CFBA-404C-BA87-AA7BE78B31DF}">
          <p14:sldIdLst>
            <p14:sldId id="256"/>
            <p14:sldId id="766"/>
            <p14:sldId id="767"/>
            <p14:sldId id="734"/>
            <p14:sldId id="301"/>
            <p14:sldId id="777"/>
            <p14:sldId id="491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723E"/>
    <a:srgbClr val="ED7D31"/>
    <a:srgbClr val="0B0F28"/>
    <a:srgbClr val="262626"/>
    <a:srgbClr val="F65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05" autoAdjust="0"/>
    <p:restoredTop sz="94672"/>
  </p:normalViewPr>
  <p:slideViewPr>
    <p:cSldViewPr snapToGrid="0">
      <p:cViewPr varScale="1">
        <p:scale>
          <a:sx n="108" d="100"/>
          <a:sy n="108" d="100"/>
        </p:scale>
        <p:origin x="8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87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'01'!$G$17:$G$21</c:f>
              <c:strCache>
                <c:ptCount val="5"/>
                <c:pt idx="0">
                  <c:v>AVIANCA</c:v>
                </c:pt>
                <c:pt idx="1">
                  <c:v>AEROREPUBLICA</c:v>
                </c:pt>
                <c:pt idx="2">
                  <c:v>EASYFLY</c:v>
                </c:pt>
                <c:pt idx="3">
                  <c:v>REGIONAL EXPRESS</c:v>
                </c:pt>
                <c:pt idx="4">
                  <c:v>SATENA</c:v>
                </c:pt>
              </c:strCache>
            </c:strRef>
          </c:cat>
          <c:val>
            <c:numRef>
              <c:f>'01'!$H$17:$H$21</c:f>
              <c:numCache>
                <c:formatCode>0.00%</c:formatCode>
                <c:ptCount val="5"/>
                <c:pt idx="0">
                  <c:v>0.93689471342849739</c:v>
                </c:pt>
                <c:pt idx="1">
                  <c:v>0.88235294117647056</c:v>
                </c:pt>
                <c:pt idx="2">
                  <c:v>0.83983983983983979</c:v>
                </c:pt>
                <c:pt idx="3">
                  <c:v>0.92622950819672134</c:v>
                </c:pt>
                <c:pt idx="4">
                  <c:v>0.92561044860874508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3D-42F4-9999-8087BA58C3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86163583"/>
        <c:axId val="1886165663"/>
        <c:axId val="0"/>
      </c:bar3DChart>
      <c:catAx>
        <c:axId val="18861635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86165663"/>
        <c:crosses val="autoZero"/>
        <c:auto val="1"/>
        <c:lblAlgn val="ctr"/>
        <c:lblOffset val="100"/>
        <c:noMultiLvlLbl val="0"/>
      </c:catAx>
      <c:valAx>
        <c:axId val="188616566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886163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'01'!$G$17:$G$21</c:f>
              <c:strCache>
                <c:ptCount val="5"/>
                <c:pt idx="0">
                  <c:v>AVIANCA</c:v>
                </c:pt>
                <c:pt idx="1">
                  <c:v>AEROREPUBLICA</c:v>
                </c:pt>
                <c:pt idx="2">
                  <c:v>EASYFLY</c:v>
                </c:pt>
                <c:pt idx="3">
                  <c:v>REGIONAL EXPRESS</c:v>
                </c:pt>
                <c:pt idx="4">
                  <c:v>SATENA</c:v>
                </c:pt>
              </c:strCache>
            </c:strRef>
          </c:cat>
          <c:val>
            <c:numRef>
              <c:f>'01'!$H$17:$H$21</c:f>
              <c:numCache>
                <c:formatCode>0.00%</c:formatCode>
                <c:ptCount val="5"/>
                <c:pt idx="0">
                  <c:v>0.88494265630780611</c:v>
                </c:pt>
                <c:pt idx="1">
                  <c:v>0.62050359712230219</c:v>
                </c:pt>
                <c:pt idx="2">
                  <c:v>0.58331402085747397</c:v>
                </c:pt>
                <c:pt idx="3">
                  <c:v>0.8401486988847584</c:v>
                </c:pt>
                <c:pt idx="4">
                  <c:v>0.7196467991169978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25-4D28-921C-9F4BAAD19B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86163583"/>
        <c:axId val="1886165663"/>
        <c:axId val="0"/>
      </c:bar3DChart>
      <c:catAx>
        <c:axId val="18861635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86165663"/>
        <c:crosses val="autoZero"/>
        <c:auto val="1"/>
        <c:lblAlgn val="ctr"/>
        <c:lblOffset val="100"/>
        <c:noMultiLvlLbl val="0"/>
      </c:catAx>
      <c:valAx>
        <c:axId val="18861656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86163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27/11/2023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70619-5A6E-C942-A311-8F1A32022D29}" type="datetimeFigureOut">
              <a:rPr lang="es-ES_tradnl" smtClean="0"/>
              <a:t>27/11/2023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34EB2-4F64-B34A-9623-3C6ADEE8B52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205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791B2-03A6-46B2-B669-9EEA66EE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12777"/>
            <a:ext cx="9601202" cy="1035050"/>
          </a:xfrm>
        </p:spPr>
        <p:txBody>
          <a:bodyPr lIns="0" tIns="0" rIns="0" bIns="0">
            <a:normAutofit/>
          </a:bodyPr>
          <a:lstStyle>
            <a:lvl1pPr algn="ctr">
              <a:defRPr sz="3200" b="1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36D2CD-0055-FE45-B01B-6C90977016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DD3EF09-6D33-7447-B942-9FBEBFE2B8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5686982-2DC7-0445-AB6E-33334A2423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A61816B-2580-8C4D-9B36-A21E17E93439}"/>
              </a:ext>
            </a:extLst>
          </p:cNvPr>
          <p:cNvSpPr txBox="1"/>
          <p:nvPr userDrawn="1"/>
        </p:nvSpPr>
        <p:spPr>
          <a:xfrm>
            <a:off x="5302353" y="6639446"/>
            <a:ext cx="15872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50" b="1" dirty="0" err="1">
                <a:solidFill>
                  <a:schemeClr val="bg1"/>
                </a:solidFill>
                <a:latin typeface="Helvetica" pitchFamily="2" charset="0"/>
              </a:rPr>
              <a:t>www.aerocivil.gov.co</a:t>
            </a:r>
            <a:endParaRPr lang="es-CO" sz="105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3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6B329E-C181-4CDE-899E-B7631C8C2F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1"/>
            <a:ext cx="12192000" cy="3184349"/>
          </a:xfrm>
          <a:custGeom>
            <a:avLst/>
            <a:gdLst>
              <a:gd name="connsiteX0" fmla="*/ 0 w 12192000"/>
              <a:gd name="connsiteY0" fmla="*/ 0 h 3184349"/>
              <a:gd name="connsiteX1" fmla="*/ 12192000 w 12192000"/>
              <a:gd name="connsiteY1" fmla="*/ 0 h 3184349"/>
              <a:gd name="connsiteX2" fmla="*/ 12192000 w 12192000"/>
              <a:gd name="connsiteY2" fmla="*/ 3184349 h 3184349"/>
              <a:gd name="connsiteX3" fmla="*/ 0 w 12192000"/>
              <a:gd name="connsiteY3" fmla="*/ 3184349 h 318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84349">
                <a:moveTo>
                  <a:pt x="0" y="0"/>
                </a:moveTo>
                <a:lnTo>
                  <a:pt x="12192000" y="0"/>
                </a:lnTo>
                <a:lnTo>
                  <a:pt x="12192000" y="3184349"/>
                </a:lnTo>
                <a:lnTo>
                  <a:pt x="0" y="31843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791B2-03A6-46B2-B669-9EEA66EE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12777"/>
            <a:ext cx="9601202" cy="1035050"/>
          </a:xfrm>
        </p:spPr>
        <p:txBody>
          <a:bodyPr lIns="0" tIns="0" rIns="0" bIns="0">
            <a:normAutofit/>
          </a:bodyPr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C1908-F36C-497F-A384-B39F0F8EB8D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20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2228163"/>
            <a:ext cx="6092191" cy="29911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096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AA6C0E-7A79-47E7-B106-121A578CB7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8" cy="50144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BFCD23-CD40-4A04-9CB4-8B42EC2F7B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01517" y="1920044"/>
            <a:ext cx="3861324" cy="3861324"/>
          </a:xfrm>
          <a:custGeom>
            <a:avLst/>
            <a:gdLst>
              <a:gd name="connsiteX0" fmla="*/ 60739 w 3861324"/>
              <a:gd name="connsiteY0" fmla="*/ 0 h 3861324"/>
              <a:gd name="connsiteX1" fmla="*/ 3800585 w 3861324"/>
              <a:gd name="connsiteY1" fmla="*/ 0 h 3861324"/>
              <a:gd name="connsiteX2" fmla="*/ 3861324 w 3861324"/>
              <a:gd name="connsiteY2" fmla="*/ 60739 h 3861324"/>
              <a:gd name="connsiteX3" fmla="*/ 3861324 w 3861324"/>
              <a:gd name="connsiteY3" fmla="*/ 3800585 h 3861324"/>
              <a:gd name="connsiteX4" fmla="*/ 3800585 w 3861324"/>
              <a:gd name="connsiteY4" fmla="*/ 3861324 h 3861324"/>
              <a:gd name="connsiteX5" fmla="*/ 60739 w 3861324"/>
              <a:gd name="connsiteY5" fmla="*/ 3861324 h 3861324"/>
              <a:gd name="connsiteX6" fmla="*/ 0 w 3861324"/>
              <a:gd name="connsiteY6" fmla="*/ 3800585 h 3861324"/>
              <a:gd name="connsiteX7" fmla="*/ 0 w 3861324"/>
              <a:gd name="connsiteY7" fmla="*/ 60739 h 3861324"/>
              <a:gd name="connsiteX8" fmla="*/ 60739 w 3861324"/>
              <a:gd name="connsiteY8" fmla="*/ 0 h 386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1324" h="3861324">
                <a:moveTo>
                  <a:pt x="60739" y="0"/>
                </a:moveTo>
                <a:lnTo>
                  <a:pt x="3800585" y="0"/>
                </a:lnTo>
                <a:cubicBezTo>
                  <a:pt x="3834130" y="0"/>
                  <a:pt x="3861324" y="27194"/>
                  <a:pt x="3861324" y="60739"/>
                </a:cubicBezTo>
                <a:lnTo>
                  <a:pt x="3861324" y="3800585"/>
                </a:lnTo>
                <a:cubicBezTo>
                  <a:pt x="3861324" y="3834130"/>
                  <a:pt x="3834130" y="3861324"/>
                  <a:pt x="3800585" y="3861324"/>
                </a:cubicBezTo>
                <a:lnTo>
                  <a:pt x="60739" y="3861324"/>
                </a:lnTo>
                <a:cubicBezTo>
                  <a:pt x="27194" y="3861324"/>
                  <a:pt x="0" y="3834130"/>
                  <a:pt x="0" y="3800585"/>
                </a:cubicBezTo>
                <a:lnTo>
                  <a:pt x="0" y="60739"/>
                </a:lnTo>
                <a:cubicBezTo>
                  <a:pt x="0" y="27194"/>
                  <a:pt x="27194" y="0"/>
                  <a:pt x="60739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698500" sx="92000" sy="9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819381F-CA61-4715-9544-A01E62B979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558677"/>
            <a:ext cx="12192000" cy="3299322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641F45-B57B-4F79-B326-1903E1328160}"/>
              </a:ext>
            </a:extLst>
          </p:cNvPr>
          <p:cNvSpPr/>
          <p:nvPr userDrawn="1"/>
        </p:nvSpPr>
        <p:spPr>
          <a:xfrm>
            <a:off x="5089475" y="1114590"/>
            <a:ext cx="1989821" cy="1966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97444-43DE-4222-96EA-B01CCC8036F2}"/>
              </a:ext>
            </a:extLst>
          </p:cNvPr>
          <p:cNvSpPr/>
          <p:nvPr userDrawn="1"/>
        </p:nvSpPr>
        <p:spPr>
          <a:xfrm>
            <a:off x="9069118" y="1114590"/>
            <a:ext cx="1989821" cy="19660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5B25BE-7C77-47D5-8D39-A1FDD45CA45C}"/>
              </a:ext>
            </a:extLst>
          </p:cNvPr>
          <p:cNvSpPr/>
          <p:nvPr userDrawn="1"/>
        </p:nvSpPr>
        <p:spPr>
          <a:xfrm>
            <a:off x="7079297" y="619290"/>
            <a:ext cx="1989821" cy="1966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0" dist="304800" dir="258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EFAD9-2E70-4DD6-A99F-317738BDE6AA}"/>
              </a:ext>
            </a:extLst>
          </p:cNvPr>
          <p:cNvSpPr/>
          <p:nvPr userDrawn="1"/>
        </p:nvSpPr>
        <p:spPr>
          <a:xfrm>
            <a:off x="1109832" y="1114589"/>
            <a:ext cx="1989821" cy="1966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F35E4C-1C0E-45DE-8F56-FC16C3A2E4AA}"/>
              </a:ext>
            </a:extLst>
          </p:cNvPr>
          <p:cNvSpPr/>
          <p:nvPr userDrawn="1"/>
        </p:nvSpPr>
        <p:spPr>
          <a:xfrm>
            <a:off x="3099654" y="619290"/>
            <a:ext cx="1989821" cy="196607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635000" dist="1270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8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782542" y="2054023"/>
            <a:ext cx="5409460" cy="275767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580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6531661-4D78-8B43-9196-ECCFAD05FCE6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AFBDFB6-3082-0B4F-85BD-0192051FF9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13662FE-C2C6-4B47-94CC-EDE3821F3FF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EAA58A7-DD66-1F45-B003-0F4C30C900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2A28168-ABD2-9D45-88C2-8CAB402B164D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88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27/11/2023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53"/>
          <a:stretch/>
        </p:blipFill>
        <p:spPr>
          <a:xfrm>
            <a:off x="0" y="-298"/>
            <a:ext cx="8710863" cy="685829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276ACC1-43A0-0540-BC98-75F5775B01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238" y="2393132"/>
            <a:ext cx="2071437" cy="207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8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1274716-A028-7A46-8973-AAB1736A38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3483802" cy="6858000"/>
          </a:xfrm>
          <a:custGeom>
            <a:avLst/>
            <a:gdLst>
              <a:gd name="connsiteX0" fmla="*/ 0 w 3483802"/>
              <a:gd name="connsiteY0" fmla="*/ 0 h 6858000"/>
              <a:gd name="connsiteX1" fmla="*/ 3483802 w 3483802"/>
              <a:gd name="connsiteY1" fmla="*/ 0 h 6858000"/>
              <a:gd name="connsiteX2" fmla="*/ 3483802 w 3483802"/>
              <a:gd name="connsiteY2" fmla="*/ 6858000 h 6858000"/>
              <a:gd name="connsiteX3" fmla="*/ 0 w 34838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802" h="6858000">
                <a:moveTo>
                  <a:pt x="0" y="0"/>
                </a:moveTo>
                <a:lnTo>
                  <a:pt x="3483802" y="0"/>
                </a:lnTo>
                <a:lnTo>
                  <a:pt x="3483802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14CC4B-1371-4149-850D-57ED856D2D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838D99D-0857-6845-8D6E-31B4813DD4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EC44ECF-C506-FC43-87B5-6D2C53A24D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18EFC8B9-6794-B74D-854B-9CF45B2FFB62}"/>
              </a:ext>
            </a:extLst>
          </p:cNvPr>
          <p:cNvGrpSpPr/>
          <p:nvPr userDrawn="1"/>
        </p:nvGrpSpPr>
        <p:grpSpPr>
          <a:xfrm>
            <a:off x="267" y="-256670"/>
            <a:ext cx="12191733" cy="7114819"/>
            <a:chOff x="267" y="-256670"/>
            <a:chExt cx="12191733" cy="711481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B56C253-2FFA-FA40-862F-4BA89EC5DE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8841F182-1ACB-794C-AD01-8512B4D37D8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205CFAD1-6C73-2042-8115-4E387E6912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569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361543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361543" y="-1"/>
            <a:ext cx="2227943" cy="686525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73914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285FAD7-ECA2-E940-94EF-FA11BE8D824F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A2EB6F65-FC6F-AA47-8A86-A2235EF93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B453DF84-8DBB-8548-8678-2005DDC9C72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A077050-C8A1-CD49-9B38-2F8E34F3B2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686973A-D963-874F-B432-B4F05C304AB7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"/>
          <p:cNvSpPr>
            <a:spLocks noGrp="1"/>
          </p:cNvSpPr>
          <p:nvPr>
            <p:ph type="body" idx="21"/>
          </p:nvPr>
        </p:nvSpPr>
        <p:spPr>
          <a:xfrm>
            <a:off x="4064000" y="635000"/>
            <a:ext cx="7493000" cy="5588000"/>
          </a:xfrm>
          <a:prstGeom prst="roundRect">
            <a:avLst>
              <a:gd name="adj" fmla="val 5712"/>
            </a:avLst>
          </a:prstGeom>
          <a:solidFill>
            <a:srgbClr val="EBEBEB"/>
          </a:solidFill>
        </p:spPr>
        <p:txBody>
          <a:bodyPr lIns="38100" tIns="38100" rIns="38100" bIns="3810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3" name="Rounded Rectangle"/>
          <p:cNvSpPr>
            <a:spLocks noGrp="1"/>
          </p:cNvSpPr>
          <p:nvPr>
            <p:ph type="body" sz="half" idx="22"/>
          </p:nvPr>
        </p:nvSpPr>
        <p:spPr>
          <a:xfrm>
            <a:off x="1968500" y="1365250"/>
            <a:ext cx="4127500" cy="4127500"/>
          </a:xfrm>
          <a:prstGeom prst="roundRect">
            <a:avLst>
              <a:gd name="adj" fmla="val 7734"/>
            </a:avLst>
          </a:prstGeom>
          <a:solidFill>
            <a:schemeClr val="accent1"/>
          </a:solidFill>
        </p:spPr>
        <p:txBody>
          <a:bodyPr lIns="38100" tIns="38100" rIns="38100" bIns="3810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924BCA2-9464-1044-9193-FF6C7C932E21}"/>
              </a:ext>
            </a:extLst>
          </p:cNvPr>
          <p:cNvGrpSpPr/>
          <p:nvPr userDrawn="1"/>
        </p:nvGrpSpPr>
        <p:grpSpPr>
          <a:xfrm>
            <a:off x="267" y="-256670"/>
            <a:ext cx="12191733" cy="7114670"/>
            <a:chOff x="267" y="-256670"/>
            <a:chExt cx="12191733" cy="711467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85AD9EC-6918-5F4B-B250-A2C4542A4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EF7CA2E-3A25-8646-97A9-95530D527F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653001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07B1615-195F-4BA8-820F-26B73AE97DBB}"/>
              </a:ext>
            </a:extLst>
          </p:cNvPr>
          <p:cNvSpPr/>
          <p:nvPr userDrawn="1"/>
        </p:nvSpPr>
        <p:spPr>
          <a:xfrm>
            <a:off x="0" y="2706130"/>
            <a:ext cx="6977928" cy="4151871"/>
          </a:xfrm>
          <a:custGeom>
            <a:avLst/>
            <a:gdLst>
              <a:gd name="connsiteX0" fmla="*/ 1655805 w 6977928"/>
              <a:gd name="connsiteY0" fmla="*/ 0 h 4151871"/>
              <a:gd name="connsiteX1" fmla="*/ 6969479 w 6977928"/>
              <a:gd name="connsiteY1" fmla="*/ 4115263 h 4151871"/>
              <a:gd name="connsiteX2" fmla="*/ 6977928 w 6977928"/>
              <a:gd name="connsiteY2" fmla="*/ 4151871 h 4151871"/>
              <a:gd name="connsiteX3" fmla="*/ 0 w 6977928"/>
              <a:gd name="connsiteY3" fmla="*/ 4151871 h 4151871"/>
              <a:gd name="connsiteX4" fmla="*/ 0 w 6977928"/>
              <a:gd name="connsiteY4" fmla="*/ 254886 h 4151871"/>
              <a:gd name="connsiteX5" fmla="*/ 24318 w 6977928"/>
              <a:gd name="connsiteY5" fmla="*/ 246658 h 4151871"/>
              <a:gd name="connsiteX6" fmla="*/ 1655805 w 6977928"/>
              <a:gd name="connsiteY6" fmla="*/ 0 h 415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7928" h="4151871">
                <a:moveTo>
                  <a:pt x="1655805" y="0"/>
                </a:moveTo>
                <a:cubicBezTo>
                  <a:pt x="4212414" y="0"/>
                  <a:pt x="6360591" y="1748707"/>
                  <a:pt x="6969479" y="4115263"/>
                </a:cubicBezTo>
                <a:lnTo>
                  <a:pt x="6977928" y="4151871"/>
                </a:lnTo>
                <a:lnTo>
                  <a:pt x="0" y="4151871"/>
                </a:lnTo>
                <a:lnTo>
                  <a:pt x="0" y="254886"/>
                </a:lnTo>
                <a:lnTo>
                  <a:pt x="24318" y="246658"/>
                </a:lnTo>
                <a:cubicBezTo>
                  <a:pt x="539704" y="86356"/>
                  <a:pt x="1087670" y="0"/>
                  <a:pt x="16558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60400" dist="127000" dir="17880000" sx="93000" sy="93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62008FB-82D5-49BA-9B0F-C396D61A0E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1" y="-4651"/>
            <a:ext cx="5334000" cy="252940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B408B3-8F8C-4119-A1E4-17FB13512091}"/>
              </a:ext>
            </a:extLst>
          </p:cNvPr>
          <p:cNvSpPr/>
          <p:nvPr userDrawn="1"/>
        </p:nvSpPr>
        <p:spPr>
          <a:xfrm>
            <a:off x="6858001" y="2524757"/>
            <a:ext cx="5334000" cy="1348325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943B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CF25978-75F4-4F7B-AC4D-5DAA43B6E4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54872" y="3873082"/>
            <a:ext cx="2937128" cy="298491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7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CC94FA2-CB7A-4A27-A1EA-F1AE78C2F5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9154" y="2455333"/>
            <a:ext cx="3539066" cy="440266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41B9E8-E755-4E29-A132-8F18E80D853E}"/>
              </a:ext>
            </a:extLst>
          </p:cNvPr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14300" dir="8100000" algn="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8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13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6675" y="6261101"/>
            <a:ext cx="4667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74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39" r:id="rId3"/>
    <p:sldLayoutId id="2147483847" r:id="rId4"/>
    <p:sldLayoutId id="2147483864" r:id="rId5"/>
    <p:sldLayoutId id="2147483891" r:id="rId6"/>
    <p:sldLayoutId id="2147483663" r:id="rId7"/>
    <p:sldLayoutId id="2147483664" r:id="rId8"/>
    <p:sldLayoutId id="2147483666" r:id="rId9"/>
    <p:sldLayoutId id="2147483684" r:id="rId10"/>
    <p:sldLayoutId id="2147483709" r:id="rId11"/>
    <p:sldLayoutId id="2147483748" r:id="rId12"/>
    <p:sldLayoutId id="2147483758" r:id="rId13"/>
    <p:sldLayoutId id="2147483759" r:id="rId14"/>
    <p:sldLayoutId id="2147483772" r:id="rId15"/>
    <p:sldLayoutId id="2147483793" r:id="rId16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718C7FB-6094-E749-8457-6E9352BAB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" name="Rectangle 1">
            <a:extLst>
              <a:ext uri="{FF2B5EF4-FFF2-40B4-BE49-F238E27FC236}">
                <a16:creationId xmlns:a16="http://schemas.microsoft.com/office/drawing/2014/main" id="{1CFB37A5-0609-1749-B777-0F3AC70521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0F28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ítulo 3">
            <a:extLst>
              <a:ext uri="{FF2B5EF4-FFF2-40B4-BE49-F238E27FC236}">
                <a16:creationId xmlns:a16="http://schemas.microsoft.com/office/drawing/2014/main" id="{DF89FF44-1997-8F41-BCD0-DD0D8A6FD62A}"/>
              </a:ext>
            </a:extLst>
          </p:cNvPr>
          <p:cNvSpPr txBox="1">
            <a:spLocks/>
          </p:cNvSpPr>
          <p:nvPr/>
        </p:nvSpPr>
        <p:spPr>
          <a:xfrm>
            <a:off x="2824034" y="2806662"/>
            <a:ext cx="6906805" cy="2064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CO" sz="3200" b="1" dirty="0">
                <a:solidFill>
                  <a:schemeClr val="bg1"/>
                </a:solidFill>
                <a:latin typeface="Helvetica" pitchFamily="2" charset="0"/>
              </a:rPr>
              <a:t>Indicadores</a:t>
            </a:r>
          </a:p>
          <a:p>
            <a:pPr algn="ctr">
              <a:lnSpc>
                <a:spcPct val="100000"/>
              </a:lnSpc>
            </a:pPr>
            <a:r>
              <a:rPr lang="es-CO" sz="3200" b="1" dirty="0">
                <a:solidFill>
                  <a:schemeClr val="bg1"/>
                </a:solidFill>
                <a:latin typeface="Helvetica" pitchFamily="2" charset="0"/>
              </a:rPr>
              <a:t>Cumplimiento Aerocomercial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5F84174-1B1D-D242-8014-112C10B84C1B}"/>
              </a:ext>
            </a:extLst>
          </p:cNvPr>
          <p:cNvSpPr txBox="1"/>
          <p:nvPr/>
        </p:nvSpPr>
        <p:spPr>
          <a:xfrm>
            <a:off x="4221373" y="3839031"/>
            <a:ext cx="4112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2400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Septiembre 2023 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90B4C4A-E896-AE41-9AAB-14B0B857B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50000"/>
          <a:stretch/>
        </p:blipFill>
        <p:spPr>
          <a:xfrm>
            <a:off x="0" y="0"/>
            <a:ext cx="2058323" cy="6858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320E9489-F944-AE44-9EF0-C8124EC6FF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496550" y="3727392"/>
            <a:ext cx="1982123" cy="33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6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718C7FB-6094-E749-8457-6E9352BAB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" name="Rectangle 1">
            <a:extLst>
              <a:ext uri="{FF2B5EF4-FFF2-40B4-BE49-F238E27FC236}">
                <a16:creationId xmlns:a16="http://schemas.microsoft.com/office/drawing/2014/main" id="{1CFB37A5-0609-1749-B777-0F3AC70521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0F28">
              <a:alpha val="8588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5F84174-1B1D-D242-8014-112C10B84C1B}"/>
              </a:ext>
            </a:extLst>
          </p:cNvPr>
          <p:cNvSpPr txBox="1"/>
          <p:nvPr/>
        </p:nvSpPr>
        <p:spPr>
          <a:xfrm>
            <a:off x="2407635" y="305068"/>
            <a:ext cx="795664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Indicador Calidad del Servicio: 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Indicador de Itinerario: Mide el cumplimiento de los itinerarios programados por las aerolíneas, en el que se tiene en cuenta las Causas internas y externas, que afectaron la puntualidad de la hora de salida de sus vuelos.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*Causas Internas: Se refiere a los motivos imputables a la aerolínea que afectan la calidad del servicio hacia el pasajero.</a:t>
            </a: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*Causas Externas: Se refiere a los motivos No imputables a la aerolínea que afectan la calidad del servicio hacia el pasajero.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Nota: La medición del cumplimiento aerocomercial, se basa en la Circula # 02 Versión 2 de 12 de Diciembre de 2017.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90B4C4A-E896-AE41-9AAB-14B0B857B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50000"/>
          <a:stretch/>
        </p:blipFill>
        <p:spPr>
          <a:xfrm>
            <a:off x="0" y="0"/>
            <a:ext cx="2058323" cy="6858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320E9489-F944-AE44-9EF0-C8124EC6FF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496550" y="3727392"/>
            <a:ext cx="1982123" cy="33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9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666F871-3396-F54D-BE9C-83B370760852}"/>
              </a:ext>
            </a:extLst>
          </p:cNvPr>
          <p:cNvSpPr/>
          <p:nvPr/>
        </p:nvSpPr>
        <p:spPr>
          <a:xfrm>
            <a:off x="3471990" y="4562816"/>
            <a:ext cx="3048000" cy="2295185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031EA5-7E36-2840-ABCA-532EC06C4773}"/>
              </a:ext>
            </a:extLst>
          </p:cNvPr>
          <p:cNvSpPr/>
          <p:nvPr/>
        </p:nvSpPr>
        <p:spPr>
          <a:xfrm>
            <a:off x="3471990" y="1"/>
            <a:ext cx="3036189" cy="22814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7BFFBF-6427-114B-AB78-2769CB4620DF}"/>
              </a:ext>
            </a:extLst>
          </p:cNvPr>
          <p:cNvSpPr/>
          <p:nvPr/>
        </p:nvSpPr>
        <p:spPr>
          <a:xfrm>
            <a:off x="3460179" y="2281409"/>
            <a:ext cx="3048000" cy="2281408"/>
          </a:xfrm>
          <a:prstGeom prst="roundRect">
            <a:avLst>
              <a:gd name="adj" fmla="val 0"/>
            </a:avLst>
          </a:prstGeom>
          <a:solidFill>
            <a:srgbClr val="DA723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Graphic 24">
            <a:extLst>
              <a:ext uri="{FF2B5EF4-FFF2-40B4-BE49-F238E27FC236}">
                <a16:creationId xmlns:a16="http://schemas.microsoft.com/office/drawing/2014/main" id="{9EDBF8C1-2537-C146-AC83-588590A30395}"/>
              </a:ext>
            </a:extLst>
          </p:cNvPr>
          <p:cNvSpPr/>
          <p:nvPr/>
        </p:nvSpPr>
        <p:spPr>
          <a:xfrm>
            <a:off x="4673983" y="3125926"/>
            <a:ext cx="661497" cy="606148"/>
          </a:xfrm>
          <a:custGeom>
            <a:avLst/>
            <a:gdLst>
              <a:gd name="connsiteX0" fmla="*/ 4405284 w 4876809"/>
              <a:gd name="connsiteY0" fmla="*/ 0 h 4249426"/>
              <a:gd name="connsiteX1" fmla="*/ 3933768 w 4876809"/>
              <a:gd name="connsiteY1" fmla="*/ 471516 h 4249426"/>
              <a:gd name="connsiteX2" fmla="*/ 4098779 w 4876809"/>
              <a:gd name="connsiteY2" fmla="*/ 829380 h 4249426"/>
              <a:gd name="connsiteX3" fmla="*/ 3228299 w 4876809"/>
              <a:gd name="connsiteY3" fmla="*/ 2285743 h 4249426"/>
              <a:gd name="connsiteX4" fmla="*/ 3070841 w 4876809"/>
              <a:gd name="connsiteY4" fmla="*/ 2258616 h 4249426"/>
              <a:gd name="connsiteX5" fmla="*/ 2940910 w 4876809"/>
              <a:gd name="connsiteY5" fmla="*/ 2276961 h 4249426"/>
              <a:gd name="connsiteX6" fmla="*/ 2197056 w 4876809"/>
              <a:gd name="connsiteY6" fmla="*/ 1479204 h 4249426"/>
              <a:gd name="connsiteX7" fmla="*/ 2241737 w 4876809"/>
              <a:gd name="connsiteY7" fmla="*/ 1279131 h 4249426"/>
              <a:gd name="connsiteX8" fmla="*/ 1770221 w 4876809"/>
              <a:gd name="connsiteY8" fmla="*/ 807615 h 4249426"/>
              <a:gd name="connsiteX9" fmla="*/ 1298705 w 4876809"/>
              <a:gd name="connsiteY9" fmla="*/ 1279131 h 4249426"/>
              <a:gd name="connsiteX10" fmla="*/ 1444304 w 4876809"/>
              <a:gd name="connsiteY10" fmla="*/ 1619383 h 4249426"/>
              <a:gd name="connsiteX11" fmla="*/ 538353 w 4876809"/>
              <a:gd name="connsiteY11" fmla="*/ 3311214 h 4249426"/>
              <a:gd name="connsiteX12" fmla="*/ 471497 w 4876809"/>
              <a:gd name="connsiteY12" fmla="*/ 3306385 h 4249426"/>
              <a:gd name="connsiteX13" fmla="*/ 0 w 4876809"/>
              <a:gd name="connsiteY13" fmla="*/ 3777910 h 4249426"/>
              <a:gd name="connsiteX14" fmla="*/ 471516 w 4876809"/>
              <a:gd name="connsiteY14" fmla="*/ 4249427 h 4249426"/>
              <a:gd name="connsiteX15" fmla="*/ 943032 w 4876809"/>
              <a:gd name="connsiteY15" fmla="*/ 3777910 h 4249426"/>
              <a:gd name="connsiteX16" fmla="*/ 804424 w 4876809"/>
              <a:gd name="connsiteY16" fmla="*/ 3444316 h 4249426"/>
              <a:gd name="connsiteX17" fmla="*/ 1713243 w 4876809"/>
              <a:gd name="connsiteY17" fmla="*/ 1747076 h 4249426"/>
              <a:gd name="connsiteX18" fmla="*/ 1770221 w 4876809"/>
              <a:gd name="connsiteY18" fmla="*/ 1750647 h 4249426"/>
              <a:gd name="connsiteX19" fmla="*/ 1991840 w 4876809"/>
              <a:gd name="connsiteY19" fmla="*/ 1695174 h 4249426"/>
              <a:gd name="connsiteX20" fmla="*/ 2693518 w 4876809"/>
              <a:gd name="connsiteY20" fmla="*/ 2447696 h 4249426"/>
              <a:gd name="connsiteX21" fmla="*/ 2599325 w 4876809"/>
              <a:gd name="connsiteY21" fmla="*/ 2730132 h 4249426"/>
              <a:gd name="connsiteX22" fmla="*/ 3070841 w 4876809"/>
              <a:gd name="connsiteY22" fmla="*/ 3201657 h 4249426"/>
              <a:gd name="connsiteX23" fmla="*/ 3542357 w 4876809"/>
              <a:gd name="connsiteY23" fmla="*/ 2730132 h 4249426"/>
              <a:gd name="connsiteX24" fmla="*/ 3464243 w 4876809"/>
              <a:gd name="connsiteY24" fmla="*/ 2470614 h 4249426"/>
              <a:gd name="connsiteX25" fmla="*/ 4377795 w 4876809"/>
              <a:gd name="connsiteY25" fmla="*/ 942184 h 4249426"/>
              <a:gd name="connsiteX26" fmla="*/ 4405294 w 4876809"/>
              <a:gd name="connsiteY26" fmla="*/ 943051 h 4249426"/>
              <a:gd name="connsiteX27" fmla="*/ 4876810 w 4876809"/>
              <a:gd name="connsiteY27" fmla="*/ 471535 h 4249426"/>
              <a:gd name="connsiteX28" fmla="*/ 4405284 w 4876809"/>
              <a:gd name="connsiteY28" fmla="*/ 0 h 4249426"/>
              <a:gd name="connsiteX29" fmla="*/ 471516 w 4876809"/>
              <a:gd name="connsiteY29" fmla="*/ 3952056 h 4249426"/>
              <a:gd name="connsiteX30" fmla="*/ 297371 w 4876809"/>
              <a:gd name="connsiteY30" fmla="*/ 3777910 h 4249426"/>
              <a:gd name="connsiteX31" fmla="*/ 471516 w 4876809"/>
              <a:gd name="connsiteY31" fmla="*/ 3603765 h 4249426"/>
              <a:gd name="connsiteX32" fmla="*/ 645662 w 4876809"/>
              <a:gd name="connsiteY32" fmla="*/ 3777910 h 4249426"/>
              <a:gd name="connsiteX33" fmla="*/ 471516 w 4876809"/>
              <a:gd name="connsiteY33" fmla="*/ 3952056 h 4249426"/>
              <a:gd name="connsiteX34" fmla="*/ 1770221 w 4876809"/>
              <a:gd name="connsiteY34" fmla="*/ 1453277 h 4249426"/>
              <a:gd name="connsiteX35" fmla="*/ 1596076 w 4876809"/>
              <a:gd name="connsiteY35" fmla="*/ 1279131 h 4249426"/>
              <a:gd name="connsiteX36" fmla="*/ 1770221 w 4876809"/>
              <a:gd name="connsiteY36" fmla="*/ 1104986 h 4249426"/>
              <a:gd name="connsiteX37" fmla="*/ 1944367 w 4876809"/>
              <a:gd name="connsiteY37" fmla="*/ 1279131 h 4249426"/>
              <a:gd name="connsiteX38" fmla="*/ 1770221 w 4876809"/>
              <a:gd name="connsiteY38" fmla="*/ 1453277 h 4249426"/>
              <a:gd name="connsiteX39" fmla="*/ 3070841 w 4876809"/>
              <a:gd name="connsiteY39" fmla="*/ 2904277 h 4249426"/>
              <a:gd name="connsiteX40" fmla="*/ 2896695 w 4876809"/>
              <a:gd name="connsiteY40" fmla="*/ 2730122 h 4249426"/>
              <a:gd name="connsiteX41" fmla="*/ 3070841 w 4876809"/>
              <a:gd name="connsiteY41" fmla="*/ 2555977 h 4249426"/>
              <a:gd name="connsiteX42" fmla="*/ 3244987 w 4876809"/>
              <a:gd name="connsiteY42" fmla="*/ 2730122 h 4249426"/>
              <a:gd name="connsiteX43" fmla="*/ 3070841 w 4876809"/>
              <a:gd name="connsiteY43" fmla="*/ 2904277 h 4249426"/>
              <a:gd name="connsiteX44" fmla="*/ 4405284 w 4876809"/>
              <a:gd name="connsiteY44" fmla="*/ 645671 h 4249426"/>
              <a:gd name="connsiteX45" fmla="*/ 4231138 w 4876809"/>
              <a:gd name="connsiteY45" fmla="*/ 471526 h 4249426"/>
              <a:gd name="connsiteX46" fmla="*/ 4405284 w 4876809"/>
              <a:gd name="connsiteY46" fmla="*/ 297380 h 4249426"/>
              <a:gd name="connsiteX47" fmla="*/ 4579430 w 4876809"/>
              <a:gd name="connsiteY47" fmla="*/ 471516 h 4249426"/>
              <a:gd name="connsiteX48" fmla="*/ 4405284 w 4876809"/>
              <a:gd name="connsiteY48" fmla="*/ 645671 h 42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876809" h="4249426">
                <a:moveTo>
                  <a:pt x="4405284" y="0"/>
                </a:moveTo>
                <a:cubicBezTo>
                  <a:pt x="4145299" y="0"/>
                  <a:pt x="3933768" y="211512"/>
                  <a:pt x="3933768" y="471516"/>
                </a:cubicBezTo>
                <a:cubicBezTo>
                  <a:pt x="3933768" y="614563"/>
                  <a:pt x="3997881" y="742836"/>
                  <a:pt x="4098779" y="829380"/>
                </a:cubicBezTo>
                <a:lnTo>
                  <a:pt x="3228299" y="2285743"/>
                </a:lnTo>
                <a:cubicBezTo>
                  <a:pt x="3179026" y="2268227"/>
                  <a:pt x="3126048" y="2258616"/>
                  <a:pt x="3070841" y="2258616"/>
                </a:cubicBezTo>
                <a:cubicBezTo>
                  <a:pt x="3025769" y="2258616"/>
                  <a:pt x="2982220" y="2265112"/>
                  <a:pt x="2940910" y="2276961"/>
                </a:cubicBezTo>
                <a:lnTo>
                  <a:pt x="2197056" y="1479204"/>
                </a:lnTo>
                <a:cubicBezTo>
                  <a:pt x="2225659" y="1418425"/>
                  <a:pt x="2241737" y="1350636"/>
                  <a:pt x="2241737" y="1279131"/>
                </a:cubicBezTo>
                <a:cubicBezTo>
                  <a:pt x="2241737" y="1019137"/>
                  <a:pt x="2030216" y="807615"/>
                  <a:pt x="1770221" y="807615"/>
                </a:cubicBezTo>
                <a:cubicBezTo>
                  <a:pt x="1510227" y="807615"/>
                  <a:pt x="1298705" y="1019127"/>
                  <a:pt x="1298705" y="1279131"/>
                </a:cubicBezTo>
                <a:cubicBezTo>
                  <a:pt x="1298705" y="1412767"/>
                  <a:pt x="1354684" y="1533506"/>
                  <a:pt x="1444304" y="1619383"/>
                </a:cubicBezTo>
                <a:lnTo>
                  <a:pt x="538353" y="3311214"/>
                </a:lnTo>
                <a:cubicBezTo>
                  <a:pt x="516493" y="3308099"/>
                  <a:pt x="494195" y="3306385"/>
                  <a:pt x="471497" y="3306385"/>
                </a:cubicBezTo>
                <a:cubicBezTo>
                  <a:pt x="211531" y="3306385"/>
                  <a:pt x="0" y="3517916"/>
                  <a:pt x="0" y="3777910"/>
                </a:cubicBezTo>
                <a:cubicBezTo>
                  <a:pt x="0" y="4037905"/>
                  <a:pt x="211531" y="4249427"/>
                  <a:pt x="471516" y="4249427"/>
                </a:cubicBezTo>
                <a:cubicBezTo>
                  <a:pt x="731501" y="4249427"/>
                  <a:pt x="943032" y="4037914"/>
                  <a:pt x="943032" y="3777910"/>
                </a:cubicBezTo>
                <a:cubicBezTo>
                  <a:pt x="943032" y="3647732"/>
                  <a:pt x="889997" y="3529727"/>
                  <a:pt x="804424" y="3444316"/>
                </a:cubicBezTo>
                <a:lnTo>
                  <a:pt x="1713243" y="1747076"/>
                </a:lnTo>
                <a:cubicBezTo>
                  <a:pt x="1731940" y="1749333"/>
                  <a:pt x="1750933" y="1750647"/>
                  <a:pt x="1770221" y="1750647"/>
                </a:cubicBezTo>
                <a:cubicBezTo>
                  <a:pt x="1850288" y="1750647"/>
                  <a:pt x="1925736" y="1730531"/>
                  <a:pt x="1991840" y="1695174"/>
                </a:cubicBezTo>
                <a:lnTo>
                  <a:pt x="2693518" y="2447696"/>
                </a:lnTo>
                <a:cubicBezTo>
                  <a:pt x="2634406" y="2526478"/>
                  <a:pt x="2599325" y="2624280"/>
                  <a:pt x="2599325" y="2730132"/>
                </a:cubicBezTo>
                <a:cubicBezTo>
                  <a:pt x="2599325" y="2990126"/>
                  <a:pt x="2810847" y="3201657"/>
                  <a:pt x="3070841" y="3201657"/>
                </a:cubicBezTo>
                <a:cubicBezTo>
                  <a:pt x="3330835" y="3201657"/>
                  <a:pt x="3542357" y="2990136"/>
                  <a:pt x="3542357" y="2730132"/>
                </a:cubicBezTo>
                <a:cubicBezTo>
                  <a:pt x="3542357" y="2634301"/>
                  <a:pt x="3513554" y="2545099"/>
                  <a:pt x="3464243" y="2470614"/>
                </a:cubicBezTo>
                <a:lnTo>
                  <a:pt x="4377795" y="942184"/>
                </a:lnTo>
                <a:cubicBezTo>
                  <a:pt x="4386891" y="942708"/>
                  <a:pt x="4396055" y="943051"/>
                  <a:pt x="4405294" y="943051"/>
                </a:cubicBezTo>
                <a:cubicBezTo>
                  <a:pt x="4665279" y="943051"/>
                  <a:pt x="4876810" y="731539"/>
                  <a:pt x="4876810" y="471535"/>
                </a:cubicBezTo>
                <a:cubicBezTo>
                  <a:pt x="4876810" y="211531"/>
                  <a:pt x="4665279" y="0"/>
                  <a:pt x="4405284" y="0"/>
                </a:cubicBezTo>
                <a:close/>
                <a:moveTo>
                  <a:pt x="471516" y="3952056"/>
                </a:moveTo>
                <a:cubicBezTo>
                  <a:pt x="375485" y="3952056"/>
                  <a:pt x="297371" y="3873941"/>
                  <a:pt x="297371" y="3777910"/>
                </a:cubicBezTo>
                <a:cubicBezTo>
                  <a:pt x="297371" y="3681879"/>
                  <a:pt x="375495" y="3603765"/>
                  <a:pt x="471516" y="3603765"/>
                </a:cubicBezTo>
                <a:cubicBezTo>
                  <a:pt x="567538" y="3603765"/>
                  <a:pt x="645662" y="3681879"/>
                  <a:pt x="645662" y="3777910"/>
                </a:cubicBezTo>
                <a:cubicBezTo>
                  <a:pt x="645662" y="3873941"/>
                  <a:pt x="567547" y="3952056"/>
                  <a:pt x="471516" y="3952056"/>
                </a:cubicBezTo>
                <a:close/>
                <a:moveTo>
                  <a:pt x="1770221" y="1453277"/>
                </a:moveTo>
                <a:cubicBezTo>
                  <a:pt x="1674190" y="1453277"/>
                  <a:pt x="1596076" y="1375162"/>
                  <a:pt x="1596076" y="1279131"/>
                </a:cubicBezTo>
                <a:cubicBezTo>
                  <a:pt x="1596076" y="1183100"/>
                  <a:pt x="1674200" y="1104986"/>
                  <a:pt x="1770221" y="1104986"/>
                </a:cubicBezTo>
                <a:cubicBezTo>
                  <a:pt x="1866243" y="1104986"/>
                  <a:pt x="1944367" y="1183100"/>
                  <a:pt x="1944367" y="1279131"/>
                </a:cubicBezTo>
                <a:cubicBezTo>
                  <a:pt x="1944367" y="1375162"/>
                  <a:pt x="1866243" y="1453277"/>
                  <a:pt x="1770221" y="1453277"/>
                </a:cubicBezTo>
                <a:close/>
                <a:moveTo>
                  <a:pt x="3070841" y="2904277"/>
                </a:moveTo>
                <a:cubicBezTo>
                  <a:pt x="2974810" y="2904277"/>
                  <a:pt x="2896695" y="2826153"/>
                  <a:pt x="2896695" y="2730122"/>
                </a:cubicBezTo>
                <a:cubicBezTo>
                  <a:pt x="2896695" y="2634091"/>
                  <a:pt x="2974819" y="2555977"/>
                  <a:pt x="3070841" y="2555977"/>
                </a:cubicBezTo>
                <a:cubicBezTo>
                  <a:pt x="3166863" y="2555977"/>
                  <a:pt x="3244987" y="2634091"/>
                  <a:pt x="3244987" y="2730122"/>
                </a:cubicBezTo>
                <a:cubicBezTo>
                  <a:pt x="3244987" y="2826153"/>
                  <a:pt x="3166853" y="2904277"/>
                  <a:pt x="3070841" y="2904277"/>
                </a:cubicBezTo>
                <a:close/>
                <a:moveTo>
                  <a:pt x="4405284" y="645671"/>
                </a:moveTo>
                <a:cubicBezTo>
                  <a:pt x="4309253" y="645671"/>
                  <a:pt x="4231138" y="567557"/>
                  <a:pt x="4231138" y="471526"/>
                </a:cubicBezTo>
                <a:cubicBezTo>
                  <a:pt x="4231138" y="375495"/>
                  <a:pt x="4309263" y="297380"/>
                  <a:pt x="4405284" y="297380"/>
                </a:cubicBezTo>
                <a:cubicBezTo>
                  <a:pt x="4501306" y="297380"/>
                  <a:pt x="4579430" y="375485"/>
                  <a:pt x="4579430" y="471516"/>
                </a:cubicBezTo>
                <a:cubicBezTo>
                  <a:pt x="4579430" y="567547"/>
                  <a:pt x="4501306" y="645671"/>
                  <a:pt x="4405284" y="64567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9057BD34-09F8-8D46-A1E6-84B129C2E5A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r="35702"/>
          <a:stretch>
            <a:fillRect/>
          </a:stretch>
        </p:blipFill>
        <p:spPr/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FCC565F-AAAE-1A41-87D0-8C7B2974785B}"/>
              </a:ext>
            </a:extLst>
          </p:cNvPr>
          <p:cNvSpPr txBox="1"/>
          <p:nvPr/>
        </p:nvSpPr>
        <p:spPr>
          <a:xfrm>
            <a:off x="7557195" y="2477840"/>
            <a:ext cx="34922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36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Cumplimiento Aerolineas Nacionales. </a:t>
            </a:r>
          </a:p>
        </p:txBody>
      </p:sp>
    </p:spTree>
    <p:extLst>
      <p:ext uri="{BB962C8B-B14F-4D97-AF65-F5344CB8AC3E}">
        <p14:creationId xmlns:p14="http://schemas.microsoft.com/office/powerpoint/2010/main" val="387078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 descr="Avión volando en el cielo&#10;&#10;Descripción generada automáticamente con confianza baja">
            <a:extLst>
              <a:ext uri="{FF2B5EF4-FFF2-40B4-BE49-F238E27FC236}">
                <a16:creationId xmlns:a16="http://schemas.microsoft.com/office/drawing/2014/main" id="{89734C3E-2790-B4A0-BBA2-32C8D60077A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165"/>
          <a:stretch>
            <a:fillRect/>
          </a:stretch>
        </p:blipFill>
        <p:spPr/>
      </p:pic>
      <p:grpSp>
        <p:nvGrpSpPr>
          <p:cNvPr id="17" name="Group 1">
            <a:extLst>
              <a:ext uri="{FF2B5EF4-FFF2-40B4-BE49-F238E27FC236}">
                <a16:creationId xmlns:a16="http://schemas.microsoft.com/office/drawing/2014/main" id="{E75A54A9-5582-0F34-AAAB-732BFB535229}"/>
              </a:ext>
            </a:extLst>
          </p:cNvPr>
          <p:cNvGrpSpPr/>
          <p:nvPr/>
        </p:nvGrpSpPr>
        <p:grpSpPr>
          <a:xfrm>
            <a:off x="7751816" y="1509205"/>
            <a:ext cx="3735889" cy="4393360"/>
            <a:chOff x="1056668" y="2455088"/>
            <a:chExt cx="2187784" cy="3665011"/>
          </a:xfrm>
        </p:grpSpPr>
        <p:sp>
          <p:nvSpPr>
            <p:cNvPr id="22" name="Rounded Rectangle 56">
              <a:extLst>
                <a:ext uri="{FF2B5EF4-FFF2-40B4-BE49-F238E27FC236}">
                  <a16:creationId xmlns:a16="http://schemas.microsoft.com/office/drawing/2014/main" id="{EC4940E1-0F07-2E94-E5AA-0253AEC67E8E}"/>
                </a:ext>
              </a:extLst>
            </p:cNvPr>
            <p:cNvSpPr/>
            <p:nvPr/>
          </p:nvSpPr>
          <p:spPr>
            <a:xfrm>
              <a:off x="1287066" y="2455088"/>
              <a:ext cx="477675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3" name="Rounded Rectangle 57">
              <a:extLst>
                <a:ext uri="{FF2B5EF4-FFF2-40B4-BE49-F238E27FC236}">
                  <a16:creationId xmlns:a16="http://schemas.microsoft.com/office/drawing/2014/main" id="{4C3D3C77-1D59-75EC-0C66-162B1D681AFE}"/>
                </a:ext>
              </a:extLst>
            </p:cNvPr>
            <p:cNvSpPr/>
            <p:nvPr/>
          </p:nvSpPr>
          <p:spPr>
            <a:xfrm>
              <a:off x="2502421" y="2455088"/>
              <a:ext cx="477674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4" name="Rounded Rectangle 62">
              <a:extLst>
                <a:ext uri="{FF2B5EF4-FFF2-40B4-BE49-F238E27FC236}">
                  <a16:creationId xmlns:a16="http://schemas.microsoft.com/office/drawing/2014/main" id="{CAAA88CF-6780-4056-A3AA-60DDC880780A}"/>
                </a:ext>
              </a:extLst>
            </p:cNvPr>
            <p:cNvSpPr/>
            <p:nvPr/>
          </p:nvSpPr>
          <p:spPr>
            <a:xfrm>
              <a:off x="1287066" y="4326933"/>
              <a:ext cx="477879" cy="132715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5" name="Rounded Rectangle 64">
              <a:extLst>
                <a:ext uri="{FF2B5EF4-FFF2-40B4-BE49-F238E27FC236}">
                  <a16:creationId xmlns:a16="http://schemas.microsoft.com/office/drawing/2014/main" id="{0D773F88-B13C-03AC-AD81-6F1D47955359}"/>
                </a:ext>
              </a:extLst>
            </p:cNvPr>
            <p:cNvSpPr/>
            <p:nvPr/>
          </p:nvSpPr>
          <p:spPr>
            <a:xfrm>
              <a:off x="2510233" y="3847529"/>
              <a:ext cx="469861" cy="1799591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6" name="TextBox 36">
              <a:extLst>
                <a:ext uri="{FF2B5EF4-FFF2-40B4-BE49-F238E27FC236}">
                  <a16:creationId xmlns:a16="http://schemas.microsoft.com/office/drawing/2014/main" id="{1EAEE212-2A56-E905-F7B0-C270EA010396}"/>
                </a:ext>
              </a:extLst>
            </p:cNvPr>
            <p:cNvSpPr txBox="1"/>
            <p:nvPr/>
          </p:nvSpPr>
          <p:spPr>
            <a:xfrm>
              <a:off x="2248906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SERVICIO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7" name="TextBox 42">
              <a:extLst>
                <a:ext uri="{FF2B5EF4-FFF2-40B4-BE49-F238E27FC236}">
                  <a16:creationId xmlns:a16="http://schemas.microsoft.com/office/drawing/2014/main" id="{25433FD6-1676-7821-AA45-D805F9A332D2}"/>
                </a:ext>
              </a:extLst>
            </p:cNvPr>
            <p:cNvSpPr txBox="1"/>
            <p:nvPr/>
          </p:nvSpPr>
          <p:spPr>
            <a:xfrm>
              <a:off x="1056668" y="4752181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72.97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28" name="TextBox 44">
              <a:extLst>
                <a:ext uri="{FF2B5EF4-FFF2-40B4-BE49-F238E27FC236}">
                  <a16:creationId xmlns:a16="http://schemas.microsoft.com/office/drawing/2014/main" id="{CE380687-C986-7FB2-A3F6-48D8EC88FBC0}"/>
                </a:ext>
              </a:extLst>
            </p:cNvPr>
            <p:cNvSpPr txBox="1"/>
            <p:nvPr/>
          </p:nvSpPr>
          <p:spPr>
            <a:xfrm>
              <a:off x="2279660" y="4608824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90.22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BD4A8A5-FBD6-555C-032D-A87CA98E1830}"/>
                </a:ext>
              </a:extLst>
            </p:cNvPr>
            <p:cNvSpPr txBox="1"/>
            <p:nvPr/>
          </p:nvSpPr>
          <p:spPr>
            <a:xfrm>
              <a:off x="1056669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ITINERARIO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</p:grpSp>
      <p:sp>
        <p:nvSpPr>
          <p:cNvPr id="33" name="TextBox 48">
            <a:extLst>
              <a:ext uri="{FF2B5EF4-FFF2-40B4-BE49-F238E27FC236}">
                <a16:creationId xmlns:a16="http://schemas.microsoft.com/office/drawing/2014/main" id="{EC7DFCED-3B62-8908-EEFB-3DF0657C7203}"/>
              </a:ext>
            </a:extLst>
          </p:cNvPr>
          <p:cNvSpPr txBox="1"/>
          <p:nvPr/>
        </p:nvSpPr>
        <p:spPr>
          <a:xfrm>
            <a:off x="4361543" y="2369974"/>
            <a:ext cx="2178661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Indicadores Operación Aerolineas Nacionales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Septiembre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113F2B-2D36-19E0-57EE-6FED634D9B6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6978232" y="3209925"/>
            <a:ext cx="584200" cy="4381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466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365036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4" y="1607828"/>
            <a:ext cx="39889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CALIDAD DEL SERVICIO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35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 Servicio Del Transporte Aéreo Regular Aerolineas (Colombia)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AA542D-D771-CA59-0C11-A2F9D4868DF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86140" y="2734661"/>
            <a:ext cx="749300" cy="317500"/>
          </a:xfrm>
          <a:prstGeom prst="rect">
            <a:avLst/>
          </a:prstGeom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3E05B3-AAA1-4009-F5D0-4A8E7704EE5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4423307" y="4527201"/>
            <a:ext cx="609600" cy="61595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B88A799D-4347-034E-6B56-4B8617975B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9700417"/>
              </p:ext>
            </p:extLst>
          </p:nvPr>
        </p:nvGraphicFramePr>
        <p:xfrm>
          <a:off x="5505299" y="1313895"/>
          <a:ext cx="5945399" cy="4616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011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444935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5" y="1607828"/>
            <a:ext cx="34922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DEL ITINERARIO.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35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Del Itinerario Del Transporte Aéreo Regular Aerolineas (Colombia)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AE1571-EABA-CF30-CADB-055324A4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56652" y="2557674"/>
            <a:ext cx="457200" cy="615950"/>
          </a:xfrm>
          <a:prstGeom prst="rect">
            <a:avLst/>
          </a:prstGeom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D3B858F-C0C9-B428-4528-E2DAB0D947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0294" y="4613674"/>
            <a:ext cx="674660" cy="593376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B88A799D-4347-034E-6B56-4B8617975B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5241551"/>
              </p:ext>
            </p:extLst>
          </p:nvPr>
        </p:nvGraphicFramePr>
        <p:xfrm>
          <a:off x="5509459" y="1331650"/>
          <a:ext cx="6058146" cy="4589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021240"/>
      </p:ext>
    </p:extLst>
  </p:cSld>
  <p:clrMapOvr>
    <a:masterClrMapping/>
  </p:clrMapOvr>
</p:sld>
</file>

<file path=ppt/theme/theme1.xml><?xml version="1.0" encoding="utf-8"?>
<a:theme xmlns:a="http://schemas.openxmlformats.org/drawingml/2006/main" name="Masssive_Infographic_Light">
  <a:themeElements>
    <a:clrScheme name="Personalizados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EA5459"/>
      </a:accent1>
      <a:accent2>
        <a:srgbClr val="E9610B"/>
      </a:accent2>
      <a:accent3>
        <a:srgbClr val="EE764A"/>
      </a:accent3>
      <a:accent4>
        <a:srgbClr val="F18743"/>
      </a:accent4>
      <a:accent5>
        <a:srgbClr val="F3983B"/>
      </a:accent5>
      <a:accent6>
        <a:srgbClr val="F5A934"/>
      </a:accent6>
      <a:hlink>
        <a:srgbClr val="F5A934"/>
      </a:hlink>
      <a:folHlink>
        <a:srgbClr val="EA5459"/>
      </a:folHlink>
    </a:clrScheme>
    <a:fontScheme name="Pitch Deck">
      <a:majorFont>
        <a:latin typeface="Montserrat Bold"/>
        <a:ea typeface=""/>
        <a:cs typeface=""/>
      </a:majorFont>
      <a:minorFont>
        <a:latin typeface="Open Sans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2023</Filtro>
    <Orden xmlns="8cf1b8fd-72df-4c21-8306-a5f720778edf">180</Orden>
    <Formato xmlns="8cf1b8fd-72df-4c21-8306-a5f720778edf">/Style%20Library/Images/ppt.svg</Formato>
  </documentManagement>
</p:properties>
</file>

<file path=customXml/itemProps1.xml><?xml version="1.0" encoding="utf-8"?>
<ds:datastoreItem xmlns:ds="http://schemas.openxmlformats.org/officeDocument/2006/customXml" ds:itemID="{D28B8E64-A902-4D39-A60B-5E2A654C0B73}"/>
</file>

<file path=customXml/itemProps2.xml><?xml version="1.0" encoding="utf-8"?>
<ds:datastoreItem xmlns:ds="http://schemas.openxmlformats.org/officeDocument/2006/customXml" ds:itemID="{B9BC02BC-737A-48AC-928A-3958303ADD51}"/>
</file>

<file path=customXml/itemProps3.xml><?xml version="1.0" encoding="utf-8"?>
<ds:datastoreItem xmlns:ds="http://schemas.openxmlformats.org/officeDocument/2006/customXml" ds:itemID="{ED19B0FC-4E19-4C0E-AB98-709C320365F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1056</TotalTime>
  <Words>281</Words>
  <Application>Microsoft Office PowerPoint</Application>
  <PresentationFormat>Panorámica</PresentationFormat>
  <Paragraphs>26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Helvetica</vt:lpstr>
      <vt:lpstr>Helvetica Neue Medium</vt:lpstr>
      <vt:lpstr>Montserrat Bold</vt:lpstr>
      <vt:lpstr>Open Sans</vt:lpstr>
      <vt:lpstr>Masssive_Infographic_Light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SEPTIEMBRE 2023</dc:title>
  <dc:creator>William Camilo  Baracaldo Godoy</dc:creator>
  <cp:lastModifiedBy>Juan David Dominguez Arrieta</cp:lastModifiedBy>
  <cp:revision>157</cp:revision>
  <dcterms:created xsi:type="dcterms:W3CDTF">2023-05-08T00:34:42Z</dcterms:created>
  <dcterms:modified xsi:type="dcterms:W3CDTF">2023-11-27T15:56:17Z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0x01010074E918C3DD5CC44FB08F5A2D78177FFA</vt:lpwstr>
  </property>
</Properties>
</file>